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8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0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1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78E2-0F8D-48DD-8951-95BEECBC607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BB01-C590-42CC-BB0F-DA088109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ZN4wci7xg" TargetMode="External"/><Relationship Id="rId2" Type="http://schemas.openxmlformats.org/officeDocument/2006/relationships/hyperlink" Target="https://www.aota.org/~/media/Corporate/Files/AboutOT/Professionals/WhatIsOT/MH/Facts/Mental%20Health%20Recove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aota.org/~/media/Corporate/Files/AboutOT/Professionals/WhatIsOT/MH/Facts/PTSD%20fact%20shee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hrowbacks.com/whats-eating-gilbert-grape-fac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social_determinants/en/" TargetMode="External"/><Relationship Id="rId2" Type="http://schemas.openxmlformats.org/officeDocument/2006/relationships/hyperlink" Target="https://www.youtube.com/watch?v=NPZN4wci7x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UMMC Occupational Therapy Department</a:t>
            </a:r>
            <a:br>
              <a:rPr lang="en-US" dirty="0" smtClean="0"/>
            </a:br>
            <a:r>
              <a:rPr lang="en-US" dirty="0" smtClean="0"/>
              <a:t> Virtual Simulation- Module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51688"/>
          </a:xfrm>
        </p:spPr>
        <p:txBody>
          <a:bodyPr/>
          <a:lstStyle/>
          <a:p>
            <a:r>
              <a:rPr lang="en-US" dirty="0" smtClean="0"/>
              <a:t>Occupational Therapy in Mental Health</a:t>
            </a:r>
          </a:p>
          <a:p>
            <a:r>
              <a:rPr lang="en-US" dirty="0" smtClean="0"/>
              <a:t>4 hours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After reviewing this module, please complete the corresponding section in the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Virtual Observation Reflection packet.  </a:t>
            </a:r>
          </a:p>
          <a:p>
            <a:endParaRPr lang="en-US" dirty="0"/>
          </a:p>
        </p:txBody>
      </p:sp>
      <p:pic>
        <p:nvPicPr>
          <p:cNvPr id="4" name="Picture 3" descr="The College Student Mental Health Cris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35" y="3602038"/>
            <a:ext cx="205262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US" sz="13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Review </a:t>
            </a:r>
            <a:r>
              <a:rPr lang="en-US" sz="3100" i="1" u="sng" dirty="0">
                <a:solidFill>
                  <a:prstClr val="black"/>
                </a:solidFill>
                <a:latin typeface="Times" pitchFamily="2" charset="0"/>
              </a:rPr>
              <a:t/>
            </a:r>
            <a:br>
              <a:rPr lang="en-US" sz="3100" i="1" u="sng" dirty="0">
                <a:solidFill>
                  <a:prstClr val="black"/>
                </a:solidFill>
                <a:latin typeface="Times" pitchFamily="2" charset="0"/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68" y="1817604"/>
            <a:ext cx="5674895" cy="46784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" pitchFamily="2" charset="0"/>
              </a:rPr>
              <a:t>Review Fact Sheet: </a:t>
            </a:r>
            <a:r>
              <a:rPr lang="en-US" dirty="0" smtClean="0">
                <a:solidFill>
                  <a:prstClr val="black"/>
                </a:solidFill>
                <a:latin typeface="Times" pitchFamily="2" charset="0"/>
                <a:hlinkClick r:id="rId2"/>
              </a:rPr>
              <a:t>Occupational Therapy Role in Mental Health Recovery  </a:t>
            </a:r>
            <a:endParaRPr lang="en-US" dirty="0" smtClean="0">
              <a:solidFill>
                <a:prstClr val="black"/>
              </a:solidFill>
              <a:latin typeface="Times" pitchFamily="2" charset="0"/>
            </a:endParaRPr>
          </a:p>
          <a:p>
            <a:endParaRPr lang="en-US" dirty="0" smtClean="0">
              <a:solidFill>
                <a:prstClr val="black"/>
              </a:solidFill>
              <a:latin typeface="Times" pitchFamily="2" charset="0"/>
            </a:endParaRPr>
          </a:p>
          <a:p>
            <a:r>
              <a:rPr lang="en-US" dirty="0" smtClean="0"/>
              <a:t>Watch </a:t>
            </a:r>
            <a:r>
              <a:rPr lang="en-US" dirty="0"/>
              <a:t>Video: </a:t>
            </a:r>
            <a:r>
              <a:rPr lang="en-US" dirty="0" smtClean="0">
                <a:hlinkClick r:id="rId3"/>
              </a:rPr>
              <a:t>Occupational Therapy </a:t>
            </a:r>
            <a:r>
              <a:rPr lang="en-US" dirty="0">
                <a:hlinkClick r:id="rId3"/>
              </a:rPr>
              <a:t>in </a:t>
            </a:r>
            <a:r>
              <a:rPr lang="en-US" dirty="0" smtClean="0">
                <a:hlinkClick r:id="rId3"/>
              </a:rPr>
              <a:t>Mental Health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Review Fact Sheet: </a:t>
            </a:r>
            <a:r>
              <a:rPr lang="en-US" dirty="0" smtClean="0">
                <a:hlinkClick r:id="rId4"/>
              </a:rPr>
              <a:t>OT Roles with Veteran’s and PTSD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revious mental illness diagnosis and other health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3" y="875319"/>
            <a:ext cx="5826246" cy="393192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317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Mental Health:</a:t>
            </a:r>
            <a:r>
              <a:rPr lang="en-US" i="1" dirty="0">
                <a:latin typeface="Century Gothic" panose="020B0502020202020204" pitchFamily="34" charset="0"/>
              </a:rPr>
              <a:t/>
            </a:r>
            <a:br>
              <a:rPr lang="en-US" i="1" dirty="0">
                <a:latin typeface="Century Gothic" panose="020B0502020202020204" pitchFamily="34" charset="0"/>
              </a:rPr>
            </a:br>
            <a:r>
              <a:rPr lang="en-US" i="1" dirty="0">
                <a:latin typeface="Century Gothic" panose="020B0502020202020204" pitchFamily="34" charset="0"/>
              </a:rPr>
              <a:t>What’s Eating Gilbert Grape?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4220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 </a:t>
            </a:r>
            <a:r>
              <a:rPr lang="en-US" b="1" dirty="0" smtClean="0"/>
              <a:t>Watch Movie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What’s Eating Gilbert Grape? </a:t>
            </a:r>
            <a:r>
              <a:rPr lang="en-US" dirty="0"/>
              <a:t>Available </a:t>
            </a:r>
            <a:r>
              <a:rPr lang="en-US" dirty="0" smtClean="0"/>
              <a:t>to stream online..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Helpful</a:t>
            </a:r>
            <a:r>
              <a:rPr lang="en-US" i="1" dirty="0" smtClean="0"/>
              <a:t> </a:t>
            </a:r>
            <a:r>
              <a:rPr lang="en-US" i="1" dirty="0" smtClean="0"/>
              <a:t>movie facts: </a:t>
            </a:r>
            <a:r>
              <a:rPr lang="en-US" i="1" dirty="0" smtClean="0">
                <a:hlinkClick r:id="rId2"/>
              </a:rPr>
              <a:t>https</a:t>
            </a:r>
            <a:r>
              <a:rPr lang="en-US" i="1" dirty="0">
                <a:hlinkClick r:id="rId2"/>
              </a:rPr>
              <a:t>://www.throwbacks.com/whats-eating-gilbert-grape-facts</a:t>
            </a:r>
            <a:r>
              <a:rPr lang="en-US" i="1" dirty="0" smtClean="0">
                <a:hlinkClick r:id="rId2"/>
              </a:rPr>
              <a:t>/</a:t>
            </a:r>
            <a:r>
              <a:rPr lang="en-US" i="1" dirty="0" smtClean="0"/>
              <a:t>  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b="1" dirty="0"/>
              <a:t>Complete Assignment</a:t>
            </a:r>
          </a:p>
          <a:p>
            <a:pPr marL="0" lvl="0" indent="0">
              <a:buNone/>
            </a:pPr>
            <a:r>
              <a:rPr lang="en-US" dirty="0"/>
              <a:t>Answer following questions: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Describe the characters in the film. What problems or issues are each of them facing?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Review </a:t>
            </a:r>
            <a:r>
              <a:rPr lang="en-US" i="1" dirty="0"/>
              <a:t>The World Health Organization’s Determinants of </a:t>
            </a:r>
            <a:r>
              <a:rPr lang="en-US" i="1" dirty="0" smtClean="0"/>
              <a:t>Health (next slide)</a:t>
            </a:r>
            <a:r>
              <a:rPr lang="en-US" dirty="0" smtClean="0"/>
              <a:t>. </a:t>
            </a:r>
            <a:r>
              <a:rPr lang="en-US" dirty="0"/>
              <a:t>Do you think any of the items found in the determinants of health can explain the problems that the family in the film has encountered? How?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Now that you know about OT in Mental Health, is this a field you might want to try?  Why or Why not?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406" y="745107"/>
            <a:ext cx="193861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/>
              <a:t/>
            </a:r>
            <a:br>
              <a:rPr lang="en-US" sz="4700" dirty="0"/>
            </a:br>
            <a:r>
              <a:rPr lang="en-US" dirty="0" smtClean="0"/>
              <a:t>Review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700" dirty="0" smtClean="0">
                <a:solidFill>
                  <a:prstClr val="black"/>
                </a:solidFill>
              </a:rPr>
              <a:t>World </a:t>
            </a:r>
            <a:r>
              <a:rPr lang="en-US" sz="4700" dirty="0">
                <a:solidFill>
                  <a:prstClr val="black"/>
                </a:solidFill>
              </a:rPr>
              <a:t>Health Organization’s </a:t>
            </a:r>
            <a:br>
              <a:rPr lang="en-US" sz="4700" dirty="0">
                <a:solidFill>
                  <a:prstClr val="black"/>
                </a:solidFill>
              </a:rPr>
            </a:br>
            <a:r>
              <a:rPr lang="en-US" sz="4700" dirty="0">
                <a:solidFill>
                  <a:prstClr val="black"/>
                </a:solidFill>
              </a:rPr>
              <a:t>Determinants of Health </a:t>
            </a:r>
            <a:r>
              <a:rPr lang="en-US" sz="3200" dirty="0" smtClean="0">
                <a:solidFill>
                  <a:schemeClr val="bg1"/>
                </a:solidFill>
              </a:rPr>
              <a:t>HO</a:t>
            </a:r>
            <a:r>
              <a:rPr lang="en-US" sz="3200" dirty="0">
                <a:solidFill>
                  <a:schemeClr val="bg1"/>
                </a:solidFill>
              </a:rPr>
              <a:t>, 2018)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064" y="1378017"/>
            <a:ext cx="502808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39775" indent="-739775">
              <a:buNone/>
            </a:pPr>
            <a:r>
              <a:rPr lang="en-US" dirty="0" smtClean="0"/>
              <a:t>Champagne, T. (2015</a:t>
            </a:r>
            <a:r>
              <a:rPr lang="en-US" i="1" dirty="0" smtClean="0"/>
              <a:t>). Occupational therapy’s role with post-traumatic stress disorder. </a:t>
            </a:r>
            <a:r>
              <a:rPr lang="en-US" dirty="0" smtClean="0"/>
              <a:t>American Occupational Therapy Association. </a:t>
            </a:r>
          </a:p>
          <a:p>
            <a:pPr marL="688975" indent="-688975">
              <a:buNone/>
            </a:pPr>
            <a:r>
              <a:rPr lang="en-US" dirty="0" smtClean="0"/>
              <a:t>Champagne, T., &amp; Gray, K. (2016). </a:t>
            </a:r>
            <a:r>
              <a:rPr lang="en-US" i="1" dirty="0" smtClean="0"/>
              <a:t>Occupational therapy’s role with mental health recovery </a:t>
            </a:r>
            <a:r>
              <a:rPr lang="en-US" dirty="0" smtClean="0"/>
              <a:t>[Fact sheet]. American Occupational Therapy Association.</a:t>
            </a:r>
          </a:p>
          <a:p>
            <a:pPr marL="627063" indent="-627063">
              <a:buNone/>
            </a:pPr>
            <a:r>
              <a:rPr lang="en-US" dirty="0" err="1" smtClean="0"/>
              <a:t>Hallstrom</a:t>
            </a:r>
            <a:r>
              <a:rPr lang="en-US" dirty="0" smtClean="0"/>
              <a:t>, L. (1993). </a:t>
            </a:r>
            <a:r>
              <a:rPr lang="en-US" i="1" dirty="0" smtClean="0"/>
              <a:t>Whose afraid of Gilbert Grape? [Film].</a:t>
            </a:r>
            <a:r>
              <a:rPr lang="en-US" dirty="0" smtClean="0"/>
              <a:t>Paramount Studios</a:t>
            </a:r>
          </a:p>
          <a:p>
            <a:pPr marL="627063" indent="-627063">
              <a:buNone/>
            </a:pPr>
            <a:r>
              <a:rPr lang="en-US" dirty="0" smtClean="0"/>
              <a:t>National Health Service Greater Glasgow and Clyde. (2016, September 16) </a:t>
            </a:r>
            <a:r>
              <a:rPr lang="en-US" i="1" dirty="0" smtClean="0"/>
              <a:t>Occupational therapy in mental health - How we help people.</a:t>
            </a:r>
            <a:r>
              <a:rPr lang="en-US" dirty="0" smtClean="0"/>
              <a:t> [Video] YouTube: </a:t>
            </a:r>
            <a:r>
              <a:rPr lang="en-US" dirty="0" smtClean="0">
                <a:hlinkClick r:id="rId2"/>
              </a:rPr>
              <a:t>https://www.youtube.com/watch?v=NPZN4wci7xg</a:t>
            </a:r>
            <a:endParaRPr lang="en-US" dirty="0" smtClean="0"/>
          </a:p>
          <a:p>
            <a:pPr marL="627063" indent="-627063">
              <a:buNone/>
            </a:pPr>
            <a:r>
              <a:rPr lang="en-US" dirty="0" smtClean="0"/>
              <a:t>World Health Organization. (2019). Social determinants of health. Retrieved from: </a:t>
            </a:r>
            <a:r>
              <a:rPr lang="en-US" dirty="0" smtClean="0">
                <a:hlinkClick r:id="rId3"/>
              </a:rPr>
              <a:t>https://www.who.int/social_determinants/en/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325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</vt:lpstr>
      <vt:lpstr>Office Theme</vt:lpstr>
      <vt:lpstr>UMMC Occupational Therapy Department  Virtual Simulation- Module 5</vt:lpstr>
      <vt:lpstr>  Review  </vt:lpstr>
      <vt:lpstr>Mental Health: What’s Eating Gilbert Grape?</vt:lpstr>
      <vt:lpstr>     Review   World Health Organization’s  Determinants of Health HO, 2018)</vt:lpstr>
      <vt:lpstr>References</vt:lpstr>
    </vt:vector>
  </TitlesOfParts>
  <Company>University of Mississippi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UMMC Occupational Therapy Department  Virtual Simulation- Module 5</dc:title>
  <dc:creator>Tonia Taylor</dc:creator>
  <cp:lastModifiedBy>Tonia Taylor</cp:lastModifiedBy>
  <cp:revision>12</cp:revision>
  <dcterms:created xsi:type="dcterms:W3CDTF">2020-06-26T17:45:43Z</dcterms:created>
  <dcterms:modified xsi:type="dcterms:W3CDTF">2020-06-30T15:44:35Z</dcterms:modified>
</cp:coreProperties>
</file>